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7" r:id="rId3"/>
    <p:sldId id="292" r:id="rId4"/>
    <p:sldId id="283" r:id="rId5"/>
    <p:sldId id="293" r:id="rId6"/>
    <p:sldId id="289" r:id="rId7"/>
    <p:sldId id="284" r:id="rId8"/>
    <p:sldId id="288" r:id="rId9"/>
    <p:sldId id="272" r:id="rId10"/>
    <p:sldId id="275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CC0000"/>
    <a:srgbClr val="FF3300"/>
    <a:srgbClr val="FF9933"/>
    <a:srgbClr val="FFFF00"/>
    <a:srgbClr val="FFFF99"/>
    <a:srgbClr val="FFFF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8" autoAdjust="0"/>
    <p:restoredTop sz="89343" autoAdjust="0"/>
  </p:normalViewPr>
  <p:slideViewPr>
    <p:cSldViewPr>
      <p:cViewPr>
        <p:scale>
          <a:sx n="70" d="100"/>
          <a:sy n="70" d="100"/>
        </p:scale>
        <p:origin x="-3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03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5A464FD-8B35-4AF6-90A6-F49F79BC410C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1B3621-03C6-4912-8B76-14E9C3D9C8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4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32AE383-8939-4DD6-9B4C-B7A258B123CB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39E2E7A-41EA-4002-BF63-79A8EB63E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5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189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30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57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173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E2E7A-41EA-4002-BF63-79A8EB63E32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8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952E7-EE7D-4402-B054-8A6D847BFF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0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E04FE-DE3A-4E08-9A02-B174E29F1B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3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B34DE-448A-40DA-A55A-5B927F1AC9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85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3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7E8819E-736A-4D12-9FAF-8285A84E08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1585A-A8D7-4868-898C-68BCA62771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8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7BEDB-221A-4E9F-B082-0F472CEF48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93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47EE-A252-4AD1-96BF-B046E854D0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9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96BB8-8FF4-48BA-9397-C69A4B7618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9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6F008-6CA4-4B45-BD96-366DAFEF0A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5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8AF55-D992-4060-A5A5-D9F7112EB4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03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197F0-0FE7-4A68-8353-9694C728C8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5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3645A-B8B5-48C6-B996-276E534D1E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1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FF7F79-55CA-4AD5-A219-79DC2843EE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676400"/>
            <a:ext cx="7086600" cy="2667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i="1" dirty="0">
                <a:solidFill>
                  <a:schemeClr val="bg1"/>
                </a:solidFill>
              </a:rPr>
              <a:t>Clean </a:t>
            </a:r>
            <a:r>
              <a:rPr lang="en-US" b="1" i="1" dirty="0" smtClean="0">
                <a:solidFill>
                  <a:schemeClr val="bg1"/>
                </a:solidFill>
              </a:rPr>
              <a:t>Water Partnership</a:t>
            </a:r>
            <a:r>
              <a:rPr lang="en-US" sz="4800" b="1" dirty="0" smtClean="0">
                <a:solidFill>
                  <a:schemeClr val="bg1"/>
                </a:solidFill>
              </a:rPr>
              <a:t/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800" b="1" dirty="0" smtClean="0">
                <a:solidFill>
                  <a:schemeClr val="bg1"/>
                </a:solidFill>
              </a:rPr>
              <a:t/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000" b="1" dirty="0" smtClean="0">
                <a:solidFill>
                  <a:schemeClr val="bg1"/>
                </a:solidFill>
              </a:rPr>
              <a:t>Coon </a:t>
            </a:r>
            <a:r>
              <a:rPr lang="en-US" sz="4000" b="1" dirty="0">
                <a:solidFill>
                  <a:schemeClr val="bg1"/>
                </a:solidFill>
              </a:rPr>
              <a:t>Creek </a:t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000" b="1" dirty="0">
                <a:solidFill>
                  <a:schemeClr val="bg1"/>
                </a:solidFill>
              </a:rPr>
              <a:t>Watershed District</a:t>
            </a:r>
            <a:r>
              <a:rPr lang="en-US" sz="4000" b="1" i="1" dirty="0">
                <a:solidFill>
                  <a:schemeClr val="bg1"/>
                </a:solidFill>
              </a:rPr>
              <a:t/>
            </a:r>
            <a:br>
              <a:rPr lang="en-US" sz="4000" b="1" i="1" dirty="0">
                <a:solidFill>
                  <a:schemeClr val="bg1"/>
                </a:solidFill>
              </a:rPr>
            </a:br>
            <a:r>
              <a:rPr lang="en-US" sz="4000" b="1" dirty="0" smtClean="0">
                <a:solidFill>
                  <a:schemeClr val="bg1"/>
                </a:solidFill>
              </a:rPr>
              <a:t>Sand Creek Stormwater Retrofit Project    </a:t>
            </a:r>
            <a:r>
              <a:rPr lang="en-US" sz="2800" b="1" dirty="0" smtClean="0">
                <a:solidFill>
                  <a:schemeClr val="bg1"/>
                </a:solidFill>
              </a:rPr>
              <a:t>2011-2012</a:t>
            </a:r>
            <a:r>
              <a:rPr lang="en-US" sz="4800" b="1" dirty="0" smtClean="0">
                <a:solidFill>
                  <a:schemeClr val="bg1"/>
                </a:solidFill>
              </a:rPr>
              <a:t/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/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3600" b="1" i="1" dirty="0" smtClean="0">
                <a:solidFill>
                  <a:schemeClr val="bg1"/>
                </a:solidFill>
              </a:rPr>
              <a:t/>
            </a:r>
            <a:br>
              <a:rPr lang="en-US" sz="3600" b="1" i="1" dirty="0" smtClean="0">
                <a:solidFill>
                  <a:schemeClr val="bg1"/>
                </a:solidFill>
              </a:rPr>
            </a:br>
            <a:endParaRPr lang="en-US" sz="3600" b="1" i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5562600"/>
            <a:ext cx="4419600" cy="762000"/>
          </a:xfrm>
        </p:spPr>
        <p:txBody>
          <a:bodyPr/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</a:rPr>
              <a:t>December 15, 2014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627" y="1708355"/>
            <a:ext cx="1777206" cy="177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82"/>
    </mc:Choice>
    <mc:Fallback xmlns="">
      <p:transition spd="slow" advTm="339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/>
          <a:lstStyle/>
          <a:p>
            <a:r>
              <a:rPr lang="en-US" sz="5400" dirty="0" smtClean="0">
                <a:solidFill>
                  <a:schemeClr val="bg1"/>
                </a:solidFill>
              </a:rPr>
              <a:t>Thank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bg1"/>
                </a:solidFill>
              </a:rPr>
              <a:t>you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0" y="2969394"/>
            <a:ext cx="464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Coon </a:t>
            </a:r>
            <a:r>
              <a:rPr lang="en-US" sz="2400" b="1" dirty="0">
                <a:solidFill>
                  <a:schemeClr val="bg1"/>
                </a:solidFill>
              </a:rPr>
              <a:t>Creek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>
                <a:solidFill>
                  <a:schemeClr val="bg1"/>
                </a:solidFill>
              </a:rPr>
              <a:t>Watershed </a:t>
            </a:r>
            <a:r>
              <a:rPr lang="en-US" sz="2400" b="1" dirty="0" smtClean="0">
                <a:solidFill>
                  <a:schemeClr val="bg1"/>
                </a:solidFill>
              </a:rPr>
              <a:t>District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www.cooncreekwd.org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763-755-0975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Dawn </a:t>
            </a:r>
            <a:r>
              <a:rPr lang="en-US" sz="2400" b="1" dirty="0" smtClean="0">
                <a:solidFill>
                  <a:schemeClr val="bg1"/>
                </a:solidFill>
              </a:rPr>
              <a:t>Doering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ddoering@cooncreekwd.org</a:t>
            </a:r>
          </a:p>
        </p:txBody>
      </p:sp>
    </p:spTree>
    <p:extLst>
      <p:ext uri="{BB962C8B-B14F-4D97-AF65-F5344CB8AC3E}">
        <p14:creationId xmlns:p14="http://schemas.microsoft.com/office/powerpoint/2010/main" val="148153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Watershed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0" y="1360291"/>
            <a:ext cx="4023360" cy="404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8914" y="1143000"/>
            <a:ext cx="616177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Anoka County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107 square miles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Urban/agriculture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Highly modified drainage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Impaired (</a:t>
            </a:r>
            <a:r>
              <a:rPr lang="en-US" sz="2800" dirty="0" smtClean="0">
                <a:solidFill>
                  <a:schemeClr val="bg1"/>
                </a:solidFill>
              </a:rPr>
              <a:t>2006) </a:t>
            </a:r>
            <a:r>
              <a:rPr lang="en-US" sz="2800" dirty="0">
                <a:solidFill>
                  <a:schemeClr val="bg1"/>
                </a:solidFill>
              </a:rPr>
              <a:t>: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    Coon Creek 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    </a:t>
            </a:r>
          </a:p>
          <a:p>
            <a:pPr lvl="1"/>
            <a:r>
              <a:rPr lang="en-US" sz="2800" b="1" dirty="0" smtClean="0">
                <a:solidFill>
                  <a:schemeClr val="bg1"/>
                </a:solidFill>
              </a:rPr>
              <a:t>Sand Creek </a:t>
            </a:r>
          </a:p>
          <a:p>
            <a:pPr lvl="1"/>
            <a:r>
              <a:rPr lang="en-US" sz="2400" dirty="0" smtClean="0">
                <a:solidFill>
                  <a:schemeClr val="bg1"/>
                </a:solidFill>
              </a:rPr>
              <a:t>Aquatic Life - </a:t>
            </a:r>
            <a:r>
              <a:rPr lang="en-US" sz="2400" dirty="0" err="1">
                <a:solidFill>
                  <a:schemeClr val="bg1"/>
                </a:solidFill>
              </a:rPr>
              <a:t>M</a:t>
            </a:r>
            <a:r>
              <a:rPr lang="en-US" sz="2400" dirty="0" err="1" smtClean="0">
                <a:solidFill>
                  <a:schemeClr val="bg1"/>
                </a:solidFill>
              </a:rPr>
              <a:t>acroinvertebrates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47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11"/>
    </mc:Choice>
    <mc:Fallback xmlns="">
      <p:transition spd="slow" advTm="5231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Why apply?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09599" y="1295400"/>
            <a:ext cx="7467601" cy="5257800"/>
          </a:xfrm>
        </p:spPr>
        <p:txBody>
          <a:bodyPr/>
          <a:lstStyle/>
          <a:p>
            <a:pPr marL="0" lvl="1" indent="-457200">
              <a:lnSpc>
                <a:spcPct val="150000"/>
              </a:lnSpc>
              <a:buNone/>
            </a:pPr>
            <a:r>
              <a:rPr lang="en-US" sz="2800" i="1" dirty="0">
                <a:solidFill>
                  <a:schemeClr val="bg1"/>
                </a:solidFill>
              </a:rPr>
              <a:t>Implementation </a:t>
            </a:r>
            <a:r>
              <a:rPr lang="en-US" sz="2800" dirty="0" smtClean="0">
                <a:solidFill>
                  <a:schemeClr val="bg1"/>
                </a:solidFill>
              </a:rPr>
              <a:t>of 2009 </a:t>
            </a:r>
            <a:r>
              <a:rPr lang="en-US" sz="2800" dirty="0" err="1" smtClean="0">
                <a:solidFill>
                  <a:schemeClr val="bg1"/>
                </a:solidFill>
              </a:rPr>
              <a:t>Subwatershed</a:t>
            </a:r>
            <a:r>
              <a:rPr lang="en-US" sz="2800" dirty="0" smtClean="0">
                <a:solidFill>
                  <a:schemeClr val="bg1"/>
                </a:solidFill>
              </a:rPr>
              <a:t> Retrofit Assessment </a:t>
            </a:r>
          </a:p>
          <a:p>
            <a:pPr marL="857250" lvl="3" indent="-457200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Top </a:t>
            </a:r>
            <a:r>
              <a:rPr lang="en-US" sz="2800" dirty="0">
                <a:solidFill>
                  <a:schemeClr val="bg1"/>
                </a:solidFill>
              </a:rPr>
              <a:t>4 of 12 </a:t>
            </a:r>
            <a:r>
              <a:rPr lang="en-US" sz="2800" dirty="0" smtClean="0">
                <a:solidFill>
                  <a:schemeClr val="bg1"/>
                </a:solidFill>
              </a:rPr>
              <a:t>recs</a:t>
            </a:r>
          </a:p>
          <a:p>
            <a:pPr marL="0" indent="-45720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Anoka Conservation District   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2 first installed by CCWD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i="1" dirty="0" smtClean="0">
                <a:solidFill>
                  <a:schemeClr val="bg1"/>
                </a:solidFill>
              </a:rPr>
              <a:t>2 CWP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Collaboration  </a:t>
            </a:r>
            <a:r>
              <a:rPr lang="en-US" sz="2400" i="1" dirty="0" smtClean="0">
                <a:solidFill>
                  <a:schemeClr val="bg1"/>
                </a:solidFill>
              </a:rPr>
              <a:t>CCWD -ACD-Coon </a:t>
            </a:r>
            <a:r>
              <a:rPr lang="en-US" sz="2400" i="1" dirty="0">
                <a:solidFill>
                  <a:schemeClr val="bg1"/>
                </a:solidFill>
              </a:rPr>
              <a:t>Rapids </a:t>
            </a:r>
            <a:endParaRPr lang="en-US" sz="2400" i="1" dirty="0" smtClean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867400" y="1981200"/>
            <a:ext cx="2867025" cy="2693581"/>
            <a:chOff x="0" y="0"/>
            <a:chExt cx="2498651" cy="2498651"/>
          </a:xfrm>
        </p:grpSpPr>
        <p:pic>
          <p:nvPicPr>
            <p:cNvPr id="5" name="Picture 4" descr="SandCreekMapM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98651" cy="24986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ardrop 5"/>
            <p:cNvSpPr/>
            <p:nvPr/>
          </p:nvSpPr>
          <p:spPr>
            <a:xfrm rot="19111287">
              <a:off x="829339" y="978195"/>
              <a:ext cx="116188" cy="129778"/>
            </a:xfrm>
            <a:prstGeom prst="teardrop">
              <a:avLst>
                <a:gd name="adj" fmla="val 164153"/>
              </a:avLst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309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11"/>
    </mc:Choice>
    <mc:Fallback xmlns="">
      <p:transition spd="slow" advTm="5231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Process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219200" y="1600200"/>
            <a:ext cx="7391400" cy="3200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Two components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Work Plan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Project Budget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chemeClr val="bg1"/>
                </a:solidFill>
              </a:rPr>
              <a:t>Whole process 2.5 years start to finish including application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4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24"/>
    </mc:Choice>
    <mc:Fallback xmlns="">
      <p:transition spd="slow" advTm="15692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Outcomes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08" y="1771650"/>
            <a:ext cx="3429000" cy="2571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 t="-1661" b="9259"/>
          <a:stretch/>
        </p:blipFill>
        <p:spPr>
          <a:xfrm>
            <a:off x="812934" y="3733800"/>
            <a:ext cx="2315678" cy="19010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219200"/>
            <a:ext cx="2855495" cy="2141621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267200" y="3505200"/>
            <a:ext cx="4572000" cy="1676400"/>
          </a:xfrm>
          <a:prstGeom prst="rect">
            <a:avLst/>
          </a:prstGeom>
          <a:noFill/>
          <a:effectLst>
            <a:outerShdw dist="107763" dir="2700000" sx="101000" sy="101000" algn="ctr" rotWithShape="0">
              <a:srgbClr val="2F6EBE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90B5E3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9 rain gardens &amp; </a:t>
            </a:r>
            <a:endParaRPr lang="en-US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1 stormwater pond </a:t>
            </a:r>
            <a:endParaRPr lang="en-US" sz="2400" i="1" dirty="0" smtClean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newly treating 51acres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reducing</a:t>
            </a:r>
            <a:endParaRPr lang="en-US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Phosphorus by ~50%,</a:t>
            </a:r>
            <a:endParaRPr lang="en-US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TSS by~80%, and</a:t>
            </a:r>
            <a:endParaRPr lang="en-US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volume by ~6%</a:t>
            </a:r>
            <a:endParaRPr lang="en-US" sz="24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476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24"/>
    </mc:Choice>
    <mc:Fallback xmlns="">
      <p:transition spd="slow" advTm="15692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Our Experience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295400" y="1371600"/>
            <a:ext cx="69342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solidFill>
                  <a:schemeClr val="bg1"/>
                </a:solidFill>
              </a:rPr>
              <a:t>Smooth process </a:t>
            </a:r>
            <a:r>
              <a:rPr lang="en-US" sz="2800" dirty="0" smtClean="0">
                <a:solidFill>
                  <a:schemeClr val="bg1"/>
                </a:solidFill>
              </a:rPr>
              <a:t>overall </a:t>
            </a:r>
          </a:p>
          <a:p>
            <a:pPr marL="400050" lvl="1" indent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Prompt reimbursements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>
                <a:solidFill>
                  <a:schemeClr val="bg1"/>
                </a:solidFill>
              </a:rPr>
              <a:t>W</a:t>
            </a:r>
            <a:r>
              <a:rPr lang="en-US" sz="2800" dirty="0" smtClean="0">
                <a:solidFill>
                  <a:schemeClr val="bg1"/>
                </a:solidFill>
              </a:rPr>
              <a:t>ork plan </a:t>
            </a:r>
          </a:p>
          <a:p>
            <a:pPr marL="457200" lvl="1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Change orders happen</a:t>
            </a:r>
          </a:p>
          <a:p>
            <a:pPr marL="457200" lvl="1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marL="5715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Changes in </a:t>
            </a:r>
            <a:r>
              <a:rPr lang="en-US" sz="2800" dirty="0" smtClean="0">
                <a:solidFill>
                  <a:schemeClr val="bg1"/>
                </a:solidFill>
              </a:rPr>
              <a:t>reporting requirements</a:t>
            </a:r>
          </a:p>
          <a:p>
            <a:pPr marL="457200" lvl="1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Required templates not always online</a:t>
            </a:r>
          </a:p>
        </p:txBody>
      </p:sp>
      <p:pic>
        <p:nvPicPr>
          <p:cNvPr id="4" name="Picture 2" descr="C:\Users\tjhelgeson\AppData\Local\Microsoft\Windows\Temporary Internet Files\Content.IE5\OVPAPJ89\MC90044132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348" y="1371600"/>
            <a:ext cx="1962752" cy="1962752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tjhelgeson\AppData\Local\Microsoft\Windows\Temporary Internet Files\Content.IE5\OVPAPJ89\MC90044132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010400" y="4191000"/>
            <a:ext cx="1143000" cy="11430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8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24"/>
    </mc:Choice>
    <mc:Fallback xmlns="">
      <p:transition spd="slow" advTm="15692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Reaction from Elected </a:t>
            </a:r>
            <a:r>
              <a:rPr lang="en-US" sz="4000" dirty="0">
                <a:solidFill>
                  <a:schemeClr val="bg1"/>
                </a:solidFill>
              </a:rPr>
              <a:t>O</a:t>
            </a:r>
            <a:r>
              <a:rPr lang="en-US" sz="4000" dirty="0" smtClean="0">
                <a:solidFill>
                  <a:schemeClr val="bg1"/>
                </a:solidFill>
              </a:rPr>
              <a:t>fficials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990600" y="1447800"/>
            <a:ext cx="7696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Cost savings outweighed contract obligations, reporting requirements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Public perception positive</a:t>
            </a:r>
          </a:p>
        </p:txBody>
      </p:sp>
      <p:pic>
        <p:nvPicPr>
          <p:cNvPr id="10" name="Picture 2" descr="C:\Users\tjhelgeson\AppData\Local\Microsoft\Windows\Temporary Internet Files\Content.IE5\OVPAPJ89\MC90044132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615" y="3505200"/>
            <a:ext cx="2743200" cy="27432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99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Would we apply again?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tjhelgeson\AppData\Local\Microsoft\Windows\Temporary Internet Files\Content.IE5\OVPAPJ89\MC90044132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828800"/>
            <a:ext cx="2743200" cy="274320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96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87"/>
    </mc:Choice>
    <mc:Fallback xmlns="">
      <p:transition spd="slow" advTm="1788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95400"/>
          </a:xfrm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Recommendations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295400" y="1371600"/>
            <a:ext cx="6324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Grantee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Budget </a:t>
            </a:r>
            <a:r>
              <a:rPr lang="en-US" sz="3600" dirty="0">
                <a:solidFill>
                  <a:schemeClr val="bg1"/>
                </a:solidFill>
              </a:rPr>
              <a:t>for changes </a:t>
            </a:r>
          </a:p>
          <a:p>
            <a:pPr marL="400050" lvl="1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reporting requirements</a:t>
            </a:r>
          </a:p>
          <a:p>
            <a:pPr marL="400050" lvl="1" indent="0">
              <a:buNone/>
            </a:pPr>
            <a:r>
              <a:rPr lang="en-US" dirty="0">
                <a:solidFill>
                  <a:schemeClr val="bg1"/>
                </a:solidFill>
              </a:rPr>
              <a:t> c</a:t>
            </a:r>
            <a:r>
              <a:rPr lang="en-US" dirty="0" smtClean="0">
                <a:solidFill>
                  <a:schemeClr val="bg1"/>
                </a:solidFill>
              </a:rPr>
              <a:t>hange orders</a:t>
            </a:r>
            <a:endParaRPr lang="en-US" dirty="0">
              <a:solidFill>
                <a:schemeClr val="bg1"/>
              </a:solidFill>
            </a:endParaRPr>
          </a:p>
          <a:p>
            <a:pPr marL="400050" lvl="1" indent="0">
              <a:buNone/>
            </a:pPr>
            <a:endParaRPr lang="en-US" sz="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Grantor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Continuity 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Templates</a:t>
            </a:r>
          </a:p>
          <a:p>
            <a:pPr marL="40005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Grant manager</a:t>
            </a:r>
          </a:p>
        </p:txBody>
      </p:sp>
    </p:spTree>
    <p:extLst>
      <p:ext uri="{BB962C8B-B14F-4D97-AF65-F5344CB8AC3E}">
        <p14:creationId xmlns:p14="http://schemas.microsoft.com/office/powerpoint/2010/main" val="27790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6747</TotalTime>
  <Words>174</Words>
  <Application>Microsoft Office PowerPoint</Application>
  <PresentationFormat>On-screen Show (4:3)</PresentationFormat>
  <Paragraphs>74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  Clean Water Partnership  Coon Creek  Watershed District Sand Creek Stormwater Retrofit Project    2011-2012   </vt:lpstr>
      <vt:lpstr>Watershed</vt:lpstr>
      <vt:lpstr>Why apply?</vt:lpstr>
      <vt:lpstr>Process</vt:lpstr>
      <vt:lpstr>Outcomes</vt:lpstr>
      <vt:lpstr>Our Experience</vt:lpstr>
      <vt:lpstr>Reaction from Elected Officials</vt:lpstr>
      <vt:lpstr>Would we apply again?</vt:lpstr>
      <vt:lpstr>Recommendations</vt:lpstr>
      <vt:lpstr>Thank you</vt:lpstr>
    </vt:vector>
  </TitlesOfParts>
  <Company>Coon Creek Watershed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 Janke</dc:creator>
  <cp:lastModifiedBy>Gelbmann, Anne</cp:lastModifiedBy>
  <cp:revision>317</cp:revision>
  <cp:lastPrinted>2014-12-11T21:07:37Z</cp:lastPrinted>
  <dcterms:created xsi:type="dcterms:W3CDTF">2011-08-17T18:49:54Z</dcterms:created>
  <dcterms:modified xsi:type="dcterms:W3CDTF">2014-12-29T17:20:36Z</dcterms:modified>
</cp:coreProperties>
</file>